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s/comment1.xml" ContentType="application/vnd.openxmlformats-officedocument.presentationml.comment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s/comment2.xml" ContentType="application/vnd.openxmlformats-officedocument.presentationml.comment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comments/comment3.xml" ContentType="application/vnd.openxmlformats-officedocument.presentationml.comments+xml"/>
  <Override PartName="/ppt/slides/slide48.xml" ContentType="application/vnd.openxmlformats-officedocument.presentationml.slide+xml"/>
  <Override PartName="/ppt/comments/comment4.xml" ContentType="application/vnd.openxmlformats-officedocument.presentationml.comments+xml"/>
  <Override PartName="/ppt/slides/slide49.xml" ContentType="application/vnd.openxmlformats-officedocument.presentationml.slide+xml"/>
  <Override PartName="/ppt/comments/comment5.xml" ContentType="application/vnd.openxmlformats-officedocument.presentationml.comments+xml"/>
  <Override PartName="/ppt/slides/slide50.xml" ContentType="application/vnd.openxmlformats-officedocument.presentationml.slide+xml"/>
  <Override PartName="/ppt/comments/comment6.xml" ContentType="application/vnd.openxmlformats-officedocument.presentationml.comments+xml"/>
  <Override PartName="/ppt/slides/slide51.xml" ContentType="application/vnd.openxmlformats-officedocument.presentationml.slide+xml"/>
  <Override PartName="/ppt/comments/comment7.xml" ContentType="application/vnd.openxmlformats-officedocument.presentationml.comments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comments/comment8.xml" ContentType="application/vnd.openxmlformats-officedocument.presentationml.comments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comments/comment9.xml" ContentType="application/vnd.openxmlformats-officedocument.presentationml.comments+xml"/>
  <Override PartName="/ppt/slides/slide57.xml" ContentType="application/vnd.openxmlformats-officedocument.presentationml.slide+xml"/>
  <Override PartName="/ppt/comments/comment10.xml" ContentType="application/vnd.openxmlformats-officedocument.presentationml.comments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comments/comment11.xml" ContentType="application/vnd.openxmlformats-officedocument.presentationml.comments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comments/comment12.xml" ContentType="application/vnd.openxmlformats-officedocument.presentationml.comments+xml"/>
  <Override PartName="/ppt/slides/slide64.xml" ContentType="application/vnd.openxmlformats-officedocument.presentationml.slide+xml"/>
  <Override PartName="/ppt/comments/comment13.xml" ContentType="application/vnd.openxmlformats-officedocument.presentationml.comments+xml"/>
  <Override PartName="/ppt/slides/slide65.xml" ContentType="application/vnd.openxmlformats-officedocument.presentationml.slide+xml"/>
  <Override PartName="/ppt/comments/comment14.xml" ContentType="application/vnd.openxmlformats-officedocument.presentationml.comments+xml"/>
  <Override PartName="/ppt/slides/slide6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5"/>
    <p:sldId id="263" r:id="rId16"/>
    <p:sldId id="264" r:id="rId17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8"/>
    <p:sldId id="304" r:id="rId60"/>
    <p:sldId id="305" r:id="rId62"/>
    <p:sldId id="306" r:id="rId64"/>
    <p:sldId id="307" r:id="rId66"/>
    <p:sldId id="308" r:id="rId67"/>
    <p:sldId id="309" r:id="rId69"/>
    <p:sldId id="310" r:id="rId70"/>
    <p:sldId id="311" r:id="rId71"/>
    <p:sldId id="312" r:id="rId73"/>
    <p:sldId id="313" r:id="rId75"/>
    <p:sldId id="314" r:id="rId76"/>
    <p:sldId id="315" r:id="rId78"/>
    <p:sldId id="316" r:id="rId79"/>
    <p:sldId id="317" r:id="rId80"/>
    <p:sldId id="318" r:id="rId81"/>
    <p:sldId id="319" r:id="rId83"/>
    <p:sldId id="320" r:id="rId85"/>
    <p:sldId id="321" r:id="rId8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陳柏安" initials="陳" lastIdx="1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comments" Target="comments/comment1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comments" Target="comments/comment2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comments" Target="comments/comment3.xml"/><Relationship Id="rId58" Type="http://schemas.openxmlformats.org/officeDocument/2006/relationships/slide" Target="slides/slide48.xml"/><Relationship Id="rId59" Type="http://schemas.openxmlformats.org/officeDocument/2006/relationships/comments" Target="comments/comment4.xml"/><Relationship Id="rId60" Type="http://schemas.openxmlformats.org/officeDocument/2006/relationships/slide" Target="slides/slide49.xml"/><Relationship Id="rId61" Type="http://schemas.openxmlformats.org/officeDocument/2006/relationships/comments" Target="comments/comment5.xml"/><Relationship Id="rId62" Type="http://schemas.openxmlformats.org/officeDocument/2006/relationships/slide" Target="slides/slide50.xml"/><Relationship Id="rId63" Type="http://schemas.openxmlformats.org/officeDocument/2006/relationships/comments" Target="comments/comment6.xml"/><Relationship Id="rId64" Type="http://schemas.openxmlformats.org/officeDocument/2006/relationships/slide" Target="slides/slide51.xml"/><Relationship Id="rId65" Type="http://schemas.openxmlformats.org/officeDocument/2006/relationships/comments" Target="comments/comment7.xml"/><Relationship Id="rId66" Type="http://schemas.openxmlformats.org/officeDocument/2006/relationships/slide" Target="slides/slide52.xml"/><Relationship Id="rId67" Type="http://schemas.openxmlformats.org/officeDocument/2006/relationships/slide" Target="slides/slide53.xml"/><Relationship Id="rId68" Type="http://schemas.openxmlformats.org/officeDocument/2006/relationships/comments" Target="comments/comment8.xml"/><Relationship Id="rId69" Type="http://schemas.openxmlformats.org/officeDocument/2006/relationships/slide" Target="slides/slide54.xml"/><Relationship Id="rId70" Type="http://schemas.openxmlformats.org/officeDocument/2006/relationships/slide" Target="slides/slide55.xml"/><Relationship Id="rId71" Type="http://schemas.openxmlformats.org/officeDocument/2006/relationships/slide" Target="slides/slide56.xml"/><Relationship Id="rId72" Type="http://schemas.openxmlformats.org/officeDocument/2006/relationships/comments" Target="comments/comment9.xml"/><Relationship Id="rId73" Type="http://schemas.openxmlformats.org/officeDocument/2006/relationships/slide" Target="slides/slide57.xml"/><Relationship Id="rId74" Type="http://schemas.openxmlformats.org/officeDocument/2006/relationships/comments" Target="comments/comment10.xml"/><Relationship Id="rId75" Type="http://schemas.openxmlformats.org/officeDocument/2006/relationships/slide" Target="slides/slide58.xml"/><Relationship Id="rId76" Type="http://schemas.openxmlformats.org/officeDocument/2006/relationships/slide" Target="slides/slide59.xml"/><Relationship Id="rId77" Type="http://schemas.openxmlformats.org/officeDocument/2006/relationships/comments" Target="comments/comment11.xml"/><Relationship Id="rId78" Type="http://schemas.openxmlformats.org/officeDocument/2006/relationships/slide" Target="slides/slide60.xml"/><Relationship Id="rId79" Type="http://schemas.openxmlformats.org/officeDocument/2006/relationships/slide" Target="slides/slide61.xml"/><Relationship Id="rId80" Type="http://schemas.openxmlformats.org/officeDocument/2006/relationships/slide" Target="slides/slide62.xml"/><Relationship Id="rId81" Type="http://schemas.openxmlformats.org/officeDocument/2006/relationships/slide" Target="slides/slide63.xml"/><Relationship Id="rId82" Type="http://schemas.openxmlformats.org/officeDocument/2006/relationships/comments" Target="comments/comment12.xml"/><Relationship Id="rId83" Type="http://schemas.openxmlformats.org/officeDocument/2006/relationships/slide" Target="slides/slide64.xml"/><Relationship Id="rId84" Type="http://schemas.openxmlformats.org/officeDocument/2006/relationships/comments" Target="comments/comment13.xml"/><Relationship Id="rId85" Type="http://schemas.openxmlformats.org/officeDocument/2006/relationships/slide" Target="slides/slide65.xml"/><Relationship Id="rId86" Type="http://schemas.openxmlformats.org/officeDocument/2006/relationships/comments" Target="comments/comment14.xml"/><Relationship Id="rId87" Type="http://schemas.openxmlformats.org/officeDocument/2006/relationships/slide" Target="slides/slide66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0-18T07:05:27.588" idx="1">
    <p:pos x="6264" y="4997"/>
    <p:text>這頁用來介紹團隊分工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0-18T08:27:04.621" idx="10">
    <p:pos x="3136" y="2512"/>
    <p:text>Github</p:tex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0-18T08:39:00.169" idx="11">
    <p:pos x="3136" y="2512"/>
    <p:text>為什麼要寫測試
TDD, BDD
測試帶來的價值
-&gt; 多次改 schema 
-&gt; 確認前後端 spec 相同</p:tex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0-18T08:35:27.854" idx="12">
    <p:pos x="3136" y="2512"/>
    <p:text>ready 改版失敗
架構問題錯誤
-&gt; client router
-&gt; store 切割問題
-&gt; react.js css RWD 不好處理</p:tex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0-18T08:35:17.633" idx="13">
    <p:pos x="3136" y="2512"/>
    <p:text>框架無法修改,璇誒打開來改
bootstrapV3, V4 Semantic UI v2.0
上述兩個套件過度依賴父元素</p:tex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0-18T08:37:41.706" idx="14">
    <p:pos x="3136" y="2512"/>
    <p:text>文件跟註解規範不夠明確
導致最終的混亂
還好 RESTful api 和測試的規範拯救了我們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0-18T07:09:21.611" idx="2">
    <p:pos x="6264" y="5019"/>
    <p:text>基本架構是
github 10  等爬蟲 -&gt; CodePionerr -&gt; User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0-18T08:06:41.105" idx="3">
    <p:pos x="6253" y="5008"/>
    <p:text>簡史
demo
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0-18T08:04:20.381" idx="4">
    <p:pos x="6264" y="4650"/>
    <p:text>React.js 簡史
VDMO
元件開發
版本
react native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0-18T08:08:11.515" idx="5">
    <p:pos x="3136" y="2512"/>
    <p:text>放我的元件架構圖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0-18T08:05:13.437" idx="6">
    <p:pos x="6275" y="5051"/>
    <p:text>放flux的架構圖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0-18T08:16:32.558" idx="7">
    <p:pos x="6232" y="5008"/>
    <p:text>js
非同步架構
RESTful api
new :”)
社群最大宗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0-18T08:19:24.950" idx="8">
    <p:pos x="6221" y="4976"/>
    <p:text>SE6, 7 
v8 engine
callback, promise, generator
jQuery 不代表 javascript
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0-18T08:26:00.313" idx="9">
    <p:pos x="6253" y="4976"/>
    <p:text>Gulp server 
sass </p:text>
  </p:cm>
</p:cmLst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5689600"/>
            <a:ext cx="104648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pPr/>
            <a:r>
              <a:t>–王大明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08940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「在此輸入名言語錄。」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346200" y="520700"/>
            <a:ext cx="10388600" cy="5860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05600" y="609600"/>
            <a:ext cx="5359400" cy="7759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870700" y="2781300"/>
            <a:ext cx="5283200" cy="618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654800" y="5029200"/>
            <a:ext cx="5803900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664613" y="508000"/>
            <a:ext cx="5803901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idx="15"/>
          </p:nvPr>
        </p:nvSpPr>
        <p:spPr>
          <a:xfrm>
            <a:off x="533400" y="508000"/>
            <a:ext cx="580823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Shape 3"/>
          <p:cNvSpPr/>
          <p:nvPr>
            <p:ph type="sldNum" sz="quarter" idx="2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5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3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4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5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6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7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8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9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10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11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1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12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13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14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CodePIONeer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1" name="Shape 121"/>
          <p:cNvSpPr/>
          <p:nvPr>
            <p:ph type="sldNum" sz="quarter" idx="2"/>
          </p:nvPr>
        </p:nvSpPr>
        <p:spPr>
          <a:xfrm>
            <a:off x="6381749" y="9271000"/>
            <a:ext cx="228601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  <p:sp>
        <p:nvSpPr>
          <p:cNvPr id="160" name="Shape 16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演算法</a:t>
            </a:r>
          </a:p>
        </p:txBody>
      </p:sp>
      <p:sp>
        <p:nvSpPr>
          <p:cNvPr id="163" name="Shape 163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Algorithm</a:t>
            </a:r>
          </a:p>
        </p:txBody>
      </p:sp>
      <p:sp>
        <p:nvSpPr>
          <p:cNvPr id="164" name="Shape 16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演算法核心理念</a:t>
            </a:r>
          </a:p>
        </p:txBody>
      </p:sp>
      <p:sp>
        <p:nvSpPr>
          <p:cNvPr id="167" name="Shape 167"/>
          <p:cNvSpPr/>
          <p:nvPr>
            <p:ph type="body" idx="1"/>
          </p:nvPr>
        </p:nvSpPr>
        <p:spPr>
          <a:xfrm>
            <a:off x="355600" y="2730500"/>
            <a:ext cx="12293600" cy="5541738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:r>
              <a:t>透過高手推薦掌握新技術的重點</a:t>
            </a:r>
          </a:p>
          <a:p>
            <a:pPr marL="0" indent="0" algn="ctr">
              <a:buSzTx/>
              <a:buNone/>
              <a:defRPr sz="2400"/>
            </a:pPr>
            <a:r>
              <a:t>少走點冤枉路...</a:t>
            </a:r>
          </a:p>
        </p:txBody>
      </p:sp>
      <p:sp>
        <p:nvSpPr>
          <p:cNvPr id="168" name="Shape 16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</p:spPr>
        <p:txBody>
          <a:bodyPr/>
          <a:lstStyle/>
          <a:p>
            <a:pPr/>
            <a:r>
              <a:t>經典演算法參考</a:t>
            </a:r>
          </a:p>
        </p:txBody>
      </p:sp>
      <p:pic>
        <p:nvPicPr>
          <p:cNvPr id="171" name="PageRank-hi-res.png"/>
          <p:cNvPicPr>
            <a:picLocks noChangeAspect="1"/>
          </p:cNvPicPr>
          <p:nvPr/>
        </p:nvPicPr>
        <p:blipFill>
          <a:blip r:embed="rId2">
            <a:extLst/>
          </a:blip>
          <a:srcRect l="2033" t="0" r="2033" b="0"/>
          <a:stretch>
            <a:fillRect/>
          </a:stretch>
        </p:blipFill>
        <p:spPr>
          <a:xfrm>
            <a:off x="3385723" y="2770698"/>
            <a:ext cx="6507665" cy="488074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>
            <a:off x="90843" y="8051433"/>
            <a:ext cx="13097320" cy="1716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7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鏈結投票機制  Vote by link </a:t>
            </a:r>
          </a:p>
        </p:txBody>
      </p:sp>
      <p:sp>
        <p:nvSpPr>
          <p:cNvPr id="173" name="Shape 17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page Rank</a:t>
            </a:r>
          </a:p>
        </p:txBody>
      </p:sp>
      <p:pic>
        <p:nvPicPr>
          <p:cNvPr id="176" name="公式圖片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8608" y="2945280"/>
            <a:ext cx="9887584" cy="19827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9" name="Group 179"/>
          <p:cNvGrpSpPr/>
          <p:nvPr/>
        </p:nvGrpSpPr>
        <p:grpSpPr>
          <a:xfrm>
            <a:off x="1882598" y="6361769"/>
            <a:ext cx="9485681" cy="1473714"/>
            <a:chOff x="0" y="0"/>
            <a:chExt cx="9485680" cy="1473713"/>
          </a:xfrm>
        </p:grpSpPr>
        <p:pic>
          <p:nvPicPr>
            <p:cNvPr id="177" name="公式圖片6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37485" y="0"/>
              <a:ext cx="7048196" cy="14737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8" name="arrow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84405"/>
              <a:ext cx="1697037" cy="11049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0" name="Shape 180"/>
          <p:cNvSpPr/>
          <p:nvPr>
            <p:ph type="sldNum" sz="quarter" idx="2"/>
          </p:nvPr>
        </p:nvSpPr>
        <p:spPr>
          <a:xfrm>
            <a:off x="6360262" y="9271000"/>
            <a:ext cx="271576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領頭羊推薦概念</a:t>
            </a:r>
          </a:p>
        </p:txBody>
      </p:sp>
      <p:pic>
        <p:nvPicPr>
          <p:cNvPr id="183" name="PageRan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396007"/>
            <a:ext cx="13004801" cy="6067426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slow" advClick="1" p14:dur="15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演算法核心概念</a:t>
            </a:r>
          </a:p>
        </p:txBody>
      </p:sp>
      <p:sp>
        <p:nvSpPr>
          <p:cNvPr id="187" name="Shape 187"/>
          <p:cNvSpPr/>
          <p:nvPr>
            <p:ph type="body" idx="1"/>
          </p:nvPr>
        </p:nvSpPr>
        <p:spPr>
          <a:xfrm>
            <a:off x="756627" y="2389354"/>
            <a:ext cx="11491546" cy="6434861"/>
          </a:xfrm>
          <a:prstGeom prst="rect">
            <a:avLst/>
          </a:prstGeom>
        </p:spPr>
        <p:txBody>
          <a:bodyPr/>
          <a:lstStyle/>
          <a:p>
            <a:pPr lvl="1" marL="991616" indent="-495808" defTabSz="356362">
              <a:spcBef>
                <a:spcPts val="2800"/>
              </a:spcBef>
              <a:buSzPct val="100000"/>
              <a:buAutoNum type="alphaUcPeriod" startAt="1"/>
              <a:defRPr sz="2806"/>
            </a:pPr>
            <a:r>
              <a:t>重視高手/領頭羊的推薦</a:t>
            </a:r>
          </a:p>
          <a:p>
            <a:pPr lvl="1" marL="991616" indent="-495808" defTabSz="356362">
              <a:spcBef>
                <a:spcPts val="2800"/>
              </a:spcBef>
              <a:buSzPct val="100000"/>
              <a:buAutoNum type="alphaUcPeriod" startAt="1"/>
              <a:defRPr sz="2806"/>
            </a:pPr>
            <a:r>
              <a:t>推薦值影響文章的重要性。</a:t>
            </a:r>
          </a:p>
          <a:p>
            <a:pPr lvl="1" marL="991616" indent="-495808" defTabSz="356362">
              <a:spcBef>
                <a:spcPts val="2800"/>
              </a:spcBef>
              <a:buSzPct val="100000"/>
              <a:buAutoNum type="alphaUcPeriod" startAt="1"/>
              <a:defRPr sz="2806"/>
            </a:pPr>
            <a:r>
              <a:t>推薦數值會被收斂，不會無限制的增長。</a:t>
            </a:r>
          </a:p>
          <a:p>
            <a:pPr lvl="1" marL="991616" indent="-495808" defTabSz="356362">
              <a:spcBef>
                <a:spcPts val="2800"/>
              </a:spcBef>
              <a:buSzPct val="100000"/>
              <a:buAutoNum type="alphaUcPeriod" startAt="1"/>
              <a:defRPr sz="2806"/>
            </a:pPr>
            <a:r>
              <a:t>推薦值會隨著時間衰退</a:t>
            </a:r>
          </a:p>
          <a:p>
            <a:pPr lvl="1" marL="991616" indent="-495808" defTabSz="356362">
              <a:spcBef>
                <a:spcPts val="2800"/>
              </a:spcBef>
              <a:buSzPct val="100000"/>
              <a:buAutoNum type="alphaUcPeriod" startAt="1"/>
              <a:defRPr sz="2806"/>
            </a:pPr>
            <a:r>
              <a:t>推薦值越高，衰退越快。</a:t>
            </a:r>
          </a:p>
          <a:p>
            <a:pPr lvl="1" marL="991616" indent="-495808" defTabSz="356362">
              <a:spcBef>
                <a:spcPts val="2800"/>
              </a:spcBef>
              <a:buSzPct val="100000"/>
              <a:buAutoNum type="alphaUcPeriod" startAt="1"/>
              <a:defRPr sz="2806"/>
            </a:pPr>
            <a:r>
              <a:t>篩選機制對前三 7 天的新文章較為寬容。</a:t>
            </a:r>
          </a:p>
          <a:p>
            <a:pPr lvl="1" marL="991616" indent="-495808" defTabSz="356362">
              <a:spcBef>
                <a:spcPts val="2800"/>
              </a:spcBef>
              <a:buSzPct val="100000"/>
              <a:buAutoNum type="alphaUcPeriod" startAt="1"/>
              <a:defRPr sz="2806"/>
            </a:pPr>
            <a:r>
              <a:t>熱門的文章能常駐在前段的推薦列表。</a:t>
            </a:r>
          </a:p>
        </p:txBody>
      </p:sp>
      <p:sp>
        <p:nvSpPr>
          <p:cNvPr id="188" name="Shape 18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演算法核心</a:t>
            </a:r>
          </a:p>
        </p:txBody>
      </p:sp>
      <p:sp>
        <p:nvSpPr>
          <p:cNvPr id="191" name="Shape 191"/>
          <p:cNvSpPr/>
          <p:nvPr>
            <p:ph type="body" sz="quarter" idx="1"/>
          </p:nvPr>
        </p:nvSpPr>
        <p:spPr>
          <a:xfrm>
            <a:off x="873485" y="2730500"/>
            <a:ext cx="3488483" cy="62992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領頭羊加成</a:t>
            </a:r>
          </a:p>
          <a:p>
            <a:pPr marL="0" indent="0">
              <a:buSzTx/>
              <a:buNone/>
            </a:pPr>
            <a:r>
              <a:t>推薦值轉換</a:t>
            </a:r>
          </a:p>
          <a:p>
            <a:pPr marL="0" indent="0">
              <a:buSzTx/>
              <a:buNone/>
            </a:pPr>
            <a:r>
              <a:t>時間衰弱</a:t>
            </a:r>
          </a:p>
          <a:p>
            <a:pPr marL="0" indent="0">
              <a:buSzTx/>
              <a:buNone/>
            </a:pPr>
            <a:r>
              <a:t>讀取機制</a:t>
            </a:r>
          </a:p>
        </p:txBody>
      </p:sp>
      <p:pic>
        <p:nvPicPr>
          <p:cNvPr id="192" name="公式圖片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7953" y="6434053"/>
            <a:ext cx="4733847" cy="457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公式圖片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3555" y="4934547"/>
            <a:ext cx="2395620" cy="428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公式圖片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9078" y="3124030"/>
            <a:ext cx="5419634" cy="1133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公式圖片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41161" y="8064304"/>
            <a:ext cx="3284468" cy="386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公式圖片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667785" y="6516088"/>
            <a:ext cx="1513468" cy="29356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9989043" y="6498616"/>
            <a:ext cx="5715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，</a:t>
            </a:r>
          </a:p>
        </p:txBody>
      </p:sp>
      <p:sp>
        <p:nvSpPr>
          <p:cNvPr id="198" name="Shape 19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演算法核心-推薦值轉換</a:t>
            </a:r>
          </a:p>
        </p:txBody>
      </p:sp>
      <p:pic>
        <p:nvPicPr>
          <p:cNvPr id="201" name="LO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537666"/>
            <a:ext cx="19037176" cy="9290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公式圖片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6144" y="2568249"/>
            <a:ext cx="4132513" cy="73915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203"/>
          <p:cNvSpPr/>
          <p:nvPr/>
        </p:nvSpPr>
        <p:spPr>
          <a:xfrm>
            <a:off x="10548733" y="8740393"/>
            <a:ext cx="243825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推薦數量(c)</a:t>
            </a:r>
          </a:p>
        </p:txBody>
      </p:sp>
      <p:sp>
        <p:nvSpPr>
          <p:cNvPr id="204" name="Shape 204"/>
          <p:cNvSpPr/>
          <p:nvPr/>
        </p:nvSpPr>
        <p:spPr>
          <a:xfrm rot="5400000">
            <a:off x="-667897" y="1117600"/>
            <a:ext cx="194265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推薦值(r)</a:t>
            </a:r>
          </a:p>
        </p:txBody>
      </p:sp>
      <p:sp>
        <p:nvSpPr>
          <p:cNvPr id="205" name="Shape 205"/>
          <p:cNvSpPr/>
          <p:nvPr>
            <p:ph type="sldNum" sz="quarter" idx="2"/>
          </p:nvPr>
        </p:nvSpPr>
        <p:spPr>
          <a:xfrm>
            <a:off x="6360262" y="9271000"/>
            <a:ext cx="271576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演算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5109"/>
            <a:ext cx="19160288" cy="9723382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演算法核心-時間衰弱</a:t>
            </a:r>
          </a:p>
        </p:txBody>
      </p:sp>
      <p:pic>
        <p:nvPicPr>
          <p:cNvPr id="209" name="公式圖片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8667" y="2487542"/>
            <a:ext cx="5744717" cy="555354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10632771" y="8516899"/>
            <a:ext cx="192836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時間值(t)</a:t>
            </a:r>
          </a:p>
        </p:txBody>
      </p:sp>
      <p:sp>
        <p:nvSpPr>
          <p:cNvPr id="211" name="Shape 211"/>
          <p:cNvSpPr/>
          <p:nvPr/>
        </p:nvSpPr>
        <p:spPr>
          <a:xfrm rot="5400000">
            <a:off x="-952938" y="877095"/>
            <a:ext cx="248066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過去天數(d)</a:t>
            </a:r>
          </a:p>
        </p:txBody>
      </p:sp>
      <p:pic>
        <p:nvPicPr>
          <p:cNvPr id="212" name="公式圖片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02977" y="3311167"/>
            <a:ext cx="1513467" cy="293562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hape 213"/>
          <p:cNvSpPr/>
          <p:nvPr>
            <p:ph type="sldNum" sz="quarter" idx="2"/>
          </p:nvPr>
        </p:nvSpPr>
        <p:spPr>
          <a:xfrm>
            <a:off x="6360262" y="9271000"/>
            <a:ext cx="271576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xfrm>
            <a:off x="355600" y="304800"/>
            <a:ext cx="12293600" cy="2438400"/>
          </a:xfrm>
          <a:prstGeom prst="rect">
            <a:avLst/>
          </a:prstGeom>
        </p:spPr>
        <p:txBody>
          <a:bodyPr/>
          <a:lstStyle/>
          <a:p>
            <a:pPr/>
            <a:r>
              <a:t>簡報大綱</a:t>
            </a:r>
          </a:p>
        </p:txBody>
      </p:sp>
      <p:sp>
        <p:nvSpPr>
          <p:cNvPr id="124" name="Shape 12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xfrm>
            <a:off x="6381749" y="9271000"/>
            <a:ext cx="228601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演算法核心-讀取機制</a:t>
            </a:r>
          </a:p>
        </p:txBody>
      </p:sp>
      <p:pic>
        <p:nvPicPr>
          <p:cNvPr id="216" name="讀取機制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64" y="2463951"/>
            <a:ext cx="12943672" cy="7299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公式圖片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24744" y="2428462"/>
            <a:ext cx="5355312" cy="630688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hape 218"/>
          <p:cNvSpPr/>
          <p:nvPr/>
        </p:nvSpPr>
        <p:spPr>
          <a:xfrm rot="5400000">
            <a:off x="-409164" y="1793214"/>
            <a:ext cx="125509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推薦值(y)</a:t>
            </a:r>
          </a:p>
        </p:txBody>
      </p:sp>
      <p:sp>
        <p:nvSpPr>
          <p:cNvPr id="219" name="Shape 219"/>
          <p:cNvSpPr/>
          <p:nvPr/>
        </p:nvSpPr>
        <p:spPr>
          <a:xfrm>
            <a:off x="11130840" y="9324281"/>
            <a:ext cx="127242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時間值(x)</a:t>
            </a:r>
          </a:p>
        </p:txBody>
      </p:sp>
      <p:sp>
        <p:nvSpPr>
          <p:cNvPr id="220" name="Shape 220"/>
          <p:cNvSpPr/>
          <p:nvPr>
            <p:ph type="sldNum" sz="quarter" idx="2"/>
          </p:nvPr>
        </p:nvSpPr>
        <p:spPr>
          <a:xfrm>
            <a:off x="6360262" y="9271000"/>
            <a:ext cx="271576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演算法核心-讀取機制</a:t>
            </a:r>
          </a:p>
        </p:txBody>
      </p:sp>
      <p:pic>
        <p:nvPicPr>
          <p:cNvPr id="223" name="公式圖片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4744" y="2428462"/>
            <a:ext cx="5355312" cy="630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讀取48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065" y="2420760"/>
            <a:ext cx="13006930" cy="733538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 rot="5400000">
            <a:off x="-409164" y="1793214"/>
            <a:ext cx="125509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推薦值(y)</a:t>
            </a:r>
          </a:p>
        </p:txBody>
      </p:sp>
      <p:sp>
        <p:nvSpPr>
          <p:cNvPr id="226" name="Shape 226"/>
          <p:cNvSpPr/>
          <p:nvPr/>
        </p:nvSpPr>
        <p:spPr>
          <a:xfrm>
            <a:off x="11130840" y="9324281"/>
            <a:ext cx="127242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時間值(x)</a:t>
            </a:r>
          </a:p>
        </p:txBody>
      </p:sp>
      <p:sp>
        <p:nvSpPr>
          <p:cNvPr id="227" name="Shape 227"/>
          <p:cNvSpPr/>
          <p:nvPr>
            <p:ph type="sldNum" sz="quarter" idx="2"/>
          </p:nvPr>
        </p:nvSpPr>
        <p:spPr>
          <a:xfrm>
            <a:off x="6360262" y="9271000"/>
            <a:ext cx="271576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演算法核心-讀取機制</a:t>
            </a:r>
          </a:p>
        </p:txBody>
      </p:sp>
      <p:pic>
        <p:nvPicPr>
          <p:cNvPr id="230" name="讀取36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220" y="2399158"/>
            <a:ext cx="13035240" cy="7351354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hape 231"/>
          <p:cNvSpPr/>
          <p:nvPr/>
        </p:nvSpPr>
        <p:spPr>
          <a:xfrm rot="5400000">
            <a:off x="-409164" y="1793214"/>
            <a:ext cx="125509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推薦值(y)</a:t>
            </a:r>
          </a:p>
        </p:txBody>
      </p:sp>
      <p:sp>
        <p:nvSpPr>
          <p:cNvPr id="232" name="Shape 232"/>
          <p:cNvSpPr/>
          <p:nvPr/>
        </p:nvSpPr>
        <p:spPr>
          <a:xfrm>
            <a:off x="11130840" y="9324281"/>
            <a:ext cx="127242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時間值(x)</a:t>
            </a:r>
          </a:p>
        </p:txBody>
      </p:sp>
      <p:sp>
        <p:nvSpPr>
          <p:cNvPr id="233" name="Shape 233"/>
          <p:cNvSpPr/>
          <p:nvPr>
            <p:ph type="sldNum" sz="quarter" idx="2"/>
          </p:nvPr>
        </p:nvSpPr>
        <p:spPr>
          <a:xfrm>
            <a:off x="6360262" y="9271000"/>
            <a:ext cx="271576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4" name="公式圖片7_2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2022" y="2440942"/>
            <a:ext cx="5180755" cy="6057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演算法核心-讀取機制</a:t>
            </a:r>
          </a:p>
        </p:txBody>
      </p:sp>
      <p:pic>
        <p:nvPicPr>
          <p:cNvPr id="237" name="讀取2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21" y="2457753"/>
            <a:ext cx="12984759" cy="7322884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238"/>
          <p:cNvSpPr/>
          <p:nvPr/>
        </p:nvSpPr>
        <p:spPr>
          <a:xfrm rot="5400000">
            <a:off x="-409164" y="1793214"/>
            <a:ext cx="125509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推薦值(y)</a:t>
            </a:r>
          </a:p>
        </p:txBody>
      </p:sp>
      <p:sp>
        <p:nvSpPr>
          <p:cNvPr id="239" name="Shape 239"/>
          <p:cNvSpPr/>
          <p:nvPr/>
        </p:nvSpPr>
        <p:spPr>
          <a:xfrm>
            <a:off x="11130840" y="9324281"/>
            <a:ext cx="127242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時間值(x)</a:t>
            </a:r>
          </a:p>
        </p:txBody>
      </p:sp>
      <p:sp>
        <p:nvSpPr>
          <p:cNvPr id="240" name="Shape 240"/>
          <p:cNvSpPr/>
          <p:nvPr>
            <p:ph type="sldNum" sz="quarter" idx="2"/>
          </p:nvPr>
        </p:nvSpPr>
        <p:spPr>
          <a:xfrm>
            <a:off x="6360262" y="9271000"/>
            <a:ext cx="271576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1" name="公式圖片7_1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4492" y="2442400"/>
            <a:ext cx="5155817" cy="602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演算法核心理念</a:t>
            </a:r>
          </a:p>
        </p:txBody>
      </p:sp>
      <p:sp>
        <p:nvSpPr>
          <p:cNvPr id="244" name="Shape 24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5" name="Shape 245"/>
          <p:cNvSpPr/>
          <p:nvPr>
            <p:ph type="body" idx="1"/>
          </p:nvPr>
        </p:nvSpPr>
        <p:spPr>
          <a:xfrm>
            <a:off x="355600" y="2730500"/>
            <a:ext cx="12293600" cy="5541738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:r>
              <a:t>透過高手的推薦掌握新技術的重點</a:t>
            </a:r>
          </a:p>
          <a:p>
            <a:pPr marL="0" indent="0" algn="ctr">
              <a:buSzTx/>
              <a:buNone/>
              <a:defRPr sz="2400"/>
            </a:pPr>
            <a:r>
              <a:t>少走點冤枉路...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驗證演算法</a:t>
            </a:r>
          </a:p>
        </p:txBody>
      </p:sp>
      <p:pic>
        <p:nvPicPr>
          <p:cNvPr id="248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6470" y="3416408"/>
            <a:ext cx="3071859" cy="2920784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hape 249"/>
          <p:cNvSpPr/>
          <p:nvPr/>
        </p:nvSpPr>
        <p:spPr>
          <a:xfrm>
            <a:off x="3244849" y="7061200"/>
            <a:ext cx="6515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用愛料理的食譜取代純技術文章</a:t>
            </a:r>
          </a:p>
        </p:txBody>
      </p:sp>
      <p:sp>
        <p:nvSpPr>
          <p:cNvPr id="250" name="Shape 25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食譜優劣狀況</a:t>
            </a:r>
          </a:p>
        </p:txBody>
      </p:sp>
      <p:pic>
        <p:nvPicPr>
          <p:cNvPr id="253" name="螢幕快照 2015-10-06 上午8.52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019" y="2437470"/>
            <a:ext cx="11414761" cy="97536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sp>
        <p:nvSpPr>
          <p:cNvPr id="254" name="Shape 25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驗證方式</a:t>
            </a:r>
          </a:p>
        </p:txBody>
      </p:sp>
      <p:sp>
        <p:nvSpPr>
          <p:cNvPr id="257" name="Shape 2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2180" indent="-432180" defTabSz="484886">
              <a:spcBef>
                <a:spcPts val="3800"/>
              </a:spcBef>
              <a:defRPr sz="3818"/>
            </a:pPr>
            <a:r>
              <a:t>階段一：建立關係            * 20</a:t>
            </a:r>
          </a:p>
          <a:p>
            <a:pPr marL="432180" indent="-432180" defTabSz="484886">
              <a:spcBef>
                <a:spcPts val="3800"/>
              </a:spcBef>
              <a:defRPr sz="3818"/>
            </a:pPr>
            <a:r>
              <a:t>階段二：驗證關係            * 20</a:t>
            </a:r>
          </a:p>
          <a:p>
            <a:pPr marL="432180" indent="-432180" defTabSz="484886">
              <a:spcBef>
                <a:spcPts val="3800"/>
              </a:spcBef>
              <a:defRPr sz="3818"/>
            </a:pPr>
            <a:r>
              <a:t>利用階段一建立與領頭羊的關係</a:t>
            </a:r>
          </a:p>
          <a:p>
            <a:pPr marL="432180" indent="-432180" defTabSz="484886">
              <a:spcBef>
                <a:spcPts val="3800"/>
              </a:spcBef>
              <a:defRPr sz="3818"/>
            </a:pPr>
            <a:r>
              <a:t>階段二蒐集完整的使用者喜好資料</a:t>
            </a:r>
          </a:p>
          <a:p>
            <a:pPr marL="432180" indent="-432180" defTabSz="484886">
              <a:spcBef>
                <a:spcPts val="3800"/>
              </a:spcBef>
              <a:defRPr sz="3818"/>
            </a:pPr>
            <a:r>
              <a:t>比對透過階段一關係推薦的資料是否符合階段二的期望</a:t>
            </a:r>
          </a:p>
        </p:txBody>
      </p:sp>
      <p:pic>
        <p:nvPicPr>
          <p:cNvPr id="258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5099" y="2951533"/>
            <a:ext cx="793839" cy="754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5099" y="4150134"/>
            <a:ext cx="793839" cy="754798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26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驗證方式</a:t>
            </a:r>
          </a:p>
        </p:txBody>
      </p:sp>
      <p:sp>
        <p:nvSpPr>
          <p:cNvPr id="263" name="Shape 263"/>
          <p:cNvSpPr/>
          <p:nvPr>
            <p:ph type="body" idx="1"/>
          </p:nvPr>
        </p:nvSpPr>
        <p:spPr>
          <a:xfrm>
            <a:off x="355600" y="2391909"/>
            <a:ext cx="12293600" cy="6299201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:r>
              <a:t>透過階段一關係推薦食譜</a:t>
            </a:r>
          </a:p>
          <a:p>
            <a:pPr marL="0" indent="0" algn="ctr">
              <a:buSzTx/>
              <a:buNone/>
            </a:pPr>
            <a:r>
              <a:t>vs </a:t>
            </a:r>
          </a:p>
          <a:p>
            <a:pPr marL="0" indent="0" algn="ctr">
              <a:buSzTx/>
              <a:buNone/>
            </a:pPr>
            <a:r>
              <a:t>階段二喜歡的食譜</a:t>
            </a:r>
          </a:p>
        </p:txBody>
      </p:sp>
      <p:sp>
        <p:nvSpPr>
          <p:cNvPr id="264" name="Shape 26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階段一：建立關係</a:t>
            </a:r>
          </a:p>
        </p:txBody>
      </p:sp>
      <p:pic>
        <p:nvPicPr>
          <p:cNvPr id="267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666" y="2132093"/>
            <a:ext cx="1794221" cy="1705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4715" y="2132093"/>
            <a:ext cx="1794222" cy="1705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2764" y="2132093"/>
            <a:ext cx="1794222" cy="1705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0814" y="2132093"/>
            <a:ext cx="1794222" cy="1705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38864" y="2132093"/>
            <a:ext cx="1794221" cy="1705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36913" y="2132093"/>
            <a:ext cx="1794221" cy="1705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628" y="4062104"/>
            <a:ext cx="1794221" cy="1705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3677" y="4062104"/>
            <a:ext cx="1794222" cy="1705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1726" y="4062104"/>
            <a:ext cx="1794222" cy="1705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9776" y="4062104"/>
            <a:ext cx="1794221" cy="1705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97825" y="4062104"/>
            <a:ext cx="1794222" cy="1705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95874" y="4062104"/>
            <a:ext cx="1794222" cy="1705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666" y="5992115"/>
            <a:ext cx="1794221" cy="1705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1715" y="5992115"/>
            <a:ext cx="1794222" cy="1705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9764" y="5992115"/>
            <a:ext cx="1794222" cy="1705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7814" y="5992115"/>
            <a:ext cx="1794222" cy="1705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65864" y="5992115"/>
            <a:ext cx="1794221" cy="1705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3913" y="5992115"/>
            <a:ext cx="1794221" cy="1705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2628" y="7922126"/>
            <a:ext cx="1794221" cy="1705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0677" y="7922126"/>
            <a:ext cx="1794222" cy="1705981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Shape 287"/>
          <p:cNvSpPr/>
          <p:nvPr/>
        </p:nvSpPr>
        <p:spPr>
          <a:xfrm>
            <a:off x="5858237" y="8406817"/>
            <a:ext cx="341337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= 20 篇隨機食譜</a:t>
            </a:r>
          </a:p>
        </p:txBody>
      </p:sp>
      <p:sp>
        <p:nvSpPr>
          <p:cNvPr id="288" name="Shape 28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"/>
                            </p:stCondLst>
                            <p:childTnLst>
                              <p:par>
                                <p:cTn id="12" presetClass="entr" nodeType="afterEffect" presetSubtype="0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"/>
                            </p:stCondLst>
                            <p:childTnLst>
                              <p:par>
                                <p:cTn id="19" presetClass="entr" nodeType="afterEffect" presetSubtype="0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Class="entr" nodeType="afterEffect" presetSubtype="0" presetID="15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"/>
                            </p:stCondLst>
                            <p:childTnLst>
                              <p:par>
                                <p:cTn id="33" presetClass="entr" nodeType="afterEffect" presetSubtype="0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Class="entr" nodeType="afterEffect" presetSubtype="0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"/>
                            </p:stCondLst>
                            <p:childTnLst>
                              <p:par>
                                <p:cTn id="47" presetClass="entr" nodeType="afterEffect" presetSubtype="0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"/>
                            </p:stCondLst>
                            <p:childTnLst>
                              <p:par>
                                <p:cTn id="54" presetClass="entr" nodeType="afterEffect" presetSubtype="0" presetID="15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"/>
                            </p:stCondLst>
                            <p:childTnLst>
                              <p:par>
                                <p:cTn id="61" presetClass="entr" nodeType="afterEffect" presetSubtype="0" presetID="15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"/>
                            </p:stCondLst>
                            <p:childTnLst>
                              <p:par>
                                <p:cTn id="68" presetClass="entr" nodeType="afterEffect" presetSubtype="0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Class="entr" nodeType="afterEffect" presetSubtype="0" presetID="15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00"/>
                            </p:stCondLst>
                            <p:childTnLst>
                              <p:par>
                                <p:cTn id="82" presetClass="entr" nodeType="afterEffect" presetSubtype="0" presetID="15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"/>
                            </p:stCondLst>
                            <p:childTnLst>
                              <p:par>
                                <p:cTn id="89" presetClass="entr" nodeType="afterEffect" presetSubtype="0" presetID="15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00"/>
                            </p:stCondLst>
                            <p:childTnLst>
                              <p:par>
                                <p:cTn id="96" presetClass="entr" nodeType="afterEffect" presetSubtype="0" presetID="15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400"/>
                            </p:stCondLst>
                            <p:childTnLst>
                              <p:par>
                                <p:cTn id="103" presetClass="entr" nodeType="afterEffect" presetSubtype="0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Class="entr" nodeType="afterEffect" presetSubtype="0" presetID="15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17" presetClass="entr" nodeType="afterEffect" presetSubtype="0" presetID="15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700"/>
                            </p:stCondLst>
                            <p:childTnLst>
                              <p:par>
                                <p:cTn id="124" presetClass="entr" nodeType="afterEffect" presetSubtype="0" presetID="15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5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"/>
                            </p:stCondLst>
                            <p:childTnLst>
                              <p:par>
                                <p:cTn id="131" presetClass="entr" nodeType="afterEffect" presetSubtype="0" presetID="15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900"/>
                            </p:stCondLst>
                            <p:childTnLst>
                              <p:par>
                                <p:cTn id="138" presetClass="entr" nodeType="afterEffect" presetSubtype="0" presetID="15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"/>
                            </p:stCondLst>
                            <p:childTnLst>
                              <p:par>
                                <p:cTn id="145" presetClass="entr" nodeType="afterEffect" presetSubtype="8" presetID="2" grpId="2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9" grpId="5"/>
      <p:bldP build="whole" bldLvl="1" animBg="1" rev="0" advAuto="0" spid="280" grpId="14"/>
      <p:bldP build="whole" bldLvl="1" animBg="1" rev="0" advAuto="0" spid="286" grpId="20"/>
      <p:bldP build="whole" bldLvl="1" animBg="1" rev="0" advAuto="0" spid="276" grpId="10"/>
      <p:bldP build="whole" bldLvl="1" animBg="1" rev="0" advAuto="0" spid="268" grpId="2"/>
      <p:bldP build="whole" bldLvl="1" animBg="1" rev="0" advAuto="0" spid="281" grpId="15"/>
      <p:bldP build="whole" bldLvl="1" animBg="1" rev="0" advAuto="0" spid="270" grpId="6"/>
      <p:bldP build="whole" bldLvl="1" animBg="1" rev="0" advAuto="0" spid="274" grpId="8"/>
      <p:bldP build="whole" bldLvl="1" animBg="1" rev="0" advAuto="0" spid="272" grpId="3"/>
      <p:bldP build="whole" bldLvl="1" animBg="1" rev="0" advAuto="0" spid="267" grpId="4"/>
      <p:bldP build="whole" bldLvl="1" animBg="1" rev="0" advAuto="0" spid="282" grpId="16"/>
      <p:bldP build="whole" bldLvl="1" animBg="1" rev="0" advAuto="0" spid="271" grpId="1"/>
      <p:bldP build="whole" bldLvl="1" animBg="1" rev="0" advAuto="0" spid="279" grpId="13"/>
      <p:bldP build="whole" bldLvl="1" animBg="1" rev="0" advAuto="0" spid="277" grpId="11"/>
      <p:bldP build="whole" bldLvl="1" animBg="1" rev="0" advAuto="0" spid="283" grpId="17"/>
      <p:bldP build="whole" bldLvl="1" animBg="1" rev="0" advAuto="0" spid="284" grpId="18"/>
      <p:bldP build="whole" bldLvl="1" animBg="1" rev="0" advAuto="0" spid="278" grpId="12"/>
      <p:bldP build="whole" bldLvl="1" animBg="1" rev="0" advAuto="0" spid="275" grpId="9"/>
      <p:bldP build="whole" bldLvl="1" animBg="1" rev="0" advAuto="0" spid="273" grpId="7"/>
      <p:bldP build="whole" bldLvl="1" animBg="1" rev="0" advAuto="0" spid="287" grpId="21"/>
      <p:bldP build="whole" bldLvl="1" animBg="1" rev="0" advAuto="0" spid="285" grpId="19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開發團隊</a:t>
            </a:r>
          </a:p>
        </p:txBody>
      </p:sp>
      <p:sp>
        <p:nvSpPr>
          <p:cNvPr id="128" name="Shape 128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Developer</a:t>
            </a:r>
          </a:p>
        </p:txBody>
      </p:sp>
      <p:sp>
        <p:nvSpPr>
          <p:cNvPr id="129" name="Shape 129"/>
          <p:cNvSpPr/>
          <p:nvPr>
            <p:ph type="sldNum" sz="quarter" idx="2"/>
          </p:nvPr>
        </p:nvSpPr>
        <p:spPr>
          <a:xfrm>
            <a:off x="6381749" y="9271000"/>
            <a:ext cx="228601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階段一：建立關係</a:t>
            </a:r>
          </a:p>
        </p:txBody>
      </p:sp>
      <p:pic>
        <p:nvPicPr>
          <p:cNvPr id="291" name="PageRank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2173604"/>
            <a:ext cx="12700000" cy="716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關係建立成果</a:t>
            </a:r>
          </a:p>
        </p:txBody>
      </p:sp>
      <p:pic>
        <p:nvPicPr>
          <p:cNvPr id="295" name="建立關係圖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696" y="2186329"/>
            <a:ext cx="11694008" cy="7336742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Shape 29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title"/>
          </p:nvPr>
        </p:nvSpPr>
        <p:spPr>
          <a:xfrm>
            <a:off x="355600" y="419100"/>
            <a:ext cx="12293600" cy="2438400"/>
          </a:xfrm>
          <a:prstGeom prst="rect">
            <a:avLst/>
          </a:prstGeom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  <p:txBody>
          <a:bodyPr/>
          <a:lstStyle/>
          <a:p>
            <a:pPr/>
            <a:r>
              <a:t>階段一：文章選擇結果</a:t>
            </a:r>
          </a:p>
        </p:txBody>
      </p:sp>
      <p:pic>
        <p:nvPicPr>
          <p:cNvPr id="299" name="第一波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832" y="2386458"/>
            <a:ext cx="15811962" cy="644297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sp>
        <p:nvSpPr>
          <p:cNvPr id="300" name="Shape 30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圖啦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017" y="819958"/>
            <a:ext cx="12666766" cy="835745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sp>
        <p:nvSpPr>
          <p:cNvPr id="303" name="Shape 303"/>
          <p:cNvSpPr/>
          <p:nvPr>
            <p:ph type="title"/>
          </p:nvPr>
        </p:nvSpPr>
        <p:spPr>
          <a:xfrm>
            <a:off x="355600" y="419100"/>
            <a:ext cx="12293600" cy="2438400"/>
          </a:xfrm>
          <a:prstGeom prst="rect">
            <a:avLst/>
          </a:prstGeom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  <p:txBody>
          <a:bodyPr/>
          <a:lstStyle/>
          <a:p>
            <a:pPr/>
            <a:r>
              <a:t>階段一：文章選擇結果</a:t>
            </a:r>
          </a:p>
        </p:txBody>
      </p:sp>
      <p:sp>
        <p:nvSpPr>
          <p:cNvPr id="304" name="Shape 30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階段二：驗證關係</a:t>
            </a:r>
          </a:p>
        </p:txBody>
      </p:sp>
      <p:pic>
        <p:nvPicPr>
          <p:cNvPr id="307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235" y="2250419"/>
            <a:ext cx="1047581" cy="996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9808" y="2250419"/>
            <a:ext cx="1047581" cy="996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47380" y="2250419"/>
            <a:ext cx="1047581" cy="996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235" y="3483039"/>
            <a:ext cx="1047582" cy="996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9808" y="3483039"/>
            <a:ext cx="1047581" cy="996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47380" y="3483039"/>
            <a:ext cx="1047581" cy="996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235" y="4715659"/>
            <a:ext cx="1047582" cy="996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9808" y="4715659"/>
            <a:ext cx="1047581" cy="996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47380" y="4715659"/>
            <a:ext cx="1047581" cy="996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235" y="5948279"/>
            <a:ext cx="1047582" cy="996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9808" y="5948279"/>
            <a:ext cx="1047581" cy="996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47380" y="5948279"/>
            <a:ext cx="1047581" cy="996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235" y="7180899"/>
            <a:ext cx="1047582" cy="996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9808" y="7180899"/>
            <a:ext cx="1047581" cy="996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47380" y="7180899"/>
            <a:ext cx="1047581" cy="996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235" y="8413519"/>
            <a:ext cx="1047582" cy="996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9808" y="8413519"/>
            <a:ext cx="1047581" cy="996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47380" y="8413519"/>
            <a:ext cx="1047581" cy="996061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325"/>
          <p:cNvSpPr/>
          <p:nvPr/>
        </p:nvSpPr>
        <p:spPr>
          <a:xfrm>
            <a:off x="278641" y="2437299"/>
            <a:ext cx="118720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Day 1</a:t>
            </a:r>
          </a:p>
        </p:txBody>
      </p:sp>
      <p:sp>
        <p:nvSpPr>
          <p:cNvPr id="326" name="Shape 326"/>
          <p:cNvSpPr/>
          <p:nvPr/>
        </p:nvSpPr>
        <p:spPr>
          <a:xfrm>
            <a:off x="278641" y="3669919"/>
            <a:ext cx="118720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Day 2</a:t>
            </a:r>
          </a:p>
        </p:txBody>
      </p:sp>
      <p:sp>
        <p:nvSpPr>
          <p:cNvPr id="327" name="Shape 327"/>
          <p:cNvSpPr/>
          <p:nvPr/>
        </p:nvSpPr>
        <p:spPr>
          <a:xfrm>
            <a:off x="265941" y="4902539"/>
            <a:ext cx="118720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Day 3</a:t>
            </a:r>
          </a:p>
        </p:txBody>
      </p:sp>
      <p:sp>
        <p:nvSpPr>
          <p:cNvPr id="328" name="Shape 328"/>
          <p:cNvSpPr/>
          <p:nvPr/>
        </p:nvSpPr>
        <p:spPr>
          <a:xfrm>
            <a:off x="265941" y="6135159"/>
            <a:ext cx="118720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Day 4</a:t>
            </a:r>
          </a:p>
        </p:txBody>
      </p:sp>
      <p:sp>
        <p:nvSpPr>
          <p:cNvPr id="329" name="Shape 329"/>
          <p:cNvSpPr/>
          <p:nvPr/>
        </p:nvSpPr>
        <p:spPr>
          <a:xfrm>
            <a:off x="278641" y="7367779"/>
            <a:ext cx="118720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Day 5</a:t>
            </a:r>
          </a:p>
        </p:txBody>
      </p:sp>
      <p:sp>
        <p:nvSpPr>
          <p:cNvPr id="330" name="Shape 330"/>
          <p:cNvSpPr/>
          <p:nvPr/>
        </p:nvSpPr>
        <p:spPr>
          <a:xfrm>
            <a:off x="278641" y="8600399"/>
            <a:ext cx="118720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Day 6</a:t>
            </a:r>
          </a:p>
        </p:txBody>
      </p:sp>
      <p:pic>
        <p:nvPicPr>
          <p:cNvPr id="331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7273" y="8413519"/>
            <a:ext cx="1047581" cy="996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愛料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4845" y="8413519"/>
            <a:ext cx="1047581" cy="996061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Shape 333"/>
          <p:cNvSpPr/>
          <p:nvPr/>
        </p:nvSpPr>
        <p:spPr>
          <a:xfrm>
            <a:off x="5747191" y="8600399"/>
            <a:ext cx="106017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Day7</a:t>
            </a:r>
          </a:p>
        </p:txBody>
      </p:sp>
      <p:sp>
        <p:nvSpPr>
          <p:cNvPr id="334" name="Shape 334"/>
          <p:cNvSpPr/>
          <p:nvPr/>
        </p:nvSpPr>
        <p:spPr>
          <a:xfrm>
            <a:off x="5904339" y="3315039"/>
            <a:ext cx="6592430" cy="379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共 7 天共 20 篇食譜</a:t>
            </a:r>
          </a:p>
          <a:p>
            <a:pPr algn="l"/>
          </a:p>
          <a:p>
            <a:pPr algn="l"/>
            <a:r>
              <a:t>驗證方式</a:t>
            </a:r>
          </a:p>
          <a:p>
            <a:pPr marL="407504" indent="-407504" algn="l">
              <a:buClr>
                <a:srgbClr val="535353"/>
              </a:buClr>
              <a:buSzPct val="82000"/>
              <a:buChar char="•"/>
            </a:pPr>
            <a:r>
              <a:t>領頭羊推薦的食譜</a:t>
            </a:r>
          </a:p>
          <a:p>
            <a:pPr marL="407504" indent="-407504" algn="l">
              <a:buClr>
                <a:srgbClr val="535353"/>
              </a:buClr>
              <a:buSzPct val="82000"/>
              <a:buChar char="•"/>
            </a:pPr>
            <a:r>
              <a:t>使用者選擇希望被推薦的食譜</a:t>
            </a:r>
          </a:p>
          <a:p>
            <a:pPr marL="407504" indent="-407504" algn="l">
              <a:buClr>
                <a:srgbClr val="535353"/>
              </a:buClr>
              <a:buSzPct val="82000"/>
              <a:buChar char="•"/>
            </a:pPr>
            <a:r>
              <a:t>推薦正確率、錯誤率</a:t>
            </a:r>
          </a:p>
        </p:txBody>
      </p:sp>
      <p:sp>
        <p:nvSpPr>
          <p:cNvPr id="335" name="Shape 33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Class="entr" nodeType="afterEffect" presetSubtype="10" presetID="1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Class="entr" nodeType="afterEffect" presetSubtype="10" presetID="1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"/>
                            </p:stCondLst>
                            <p:childTnLst>
                              <p:par>
                                <p:cTn id="20" presetClass="entr" nodeType="afterEffect" presetSubtype="10" presetID="1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50"/>
                            </p:stCondLst>
                            <p:childTnLst>
                              <p:par>
                                <p:cTn id="30" presetClass="entr" nodeType="afterEffect" presetSubtype="10" presetID="1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5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"/>
                            </p:stCondLst>
                            <p:childTnLst>
                              <p:par>
                                <p:cTn id="35" presetClass="entr" nodeType="afterEffect" presetSubtype="10" presetID="1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Class="entr" nodeType="afterEffect" presetSubtype="10" presetID="1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5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5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00"/>
                            </p:stCondLst>
                            <p:childTnLst>
                              <p:par>
                                <p:cTn id="45" presetClass="entr" nodeType="afterEffect" presetSubtype="8" presetID="2" grpId="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650"/>
                            </p:stCondLst>
                            <p:childTnLst>
                              <p:par>
                                <p:cTn id="50" presetClass="entr" nodeType="afterEffect" presetSubtype="10" presetID="1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800"/>
                            </p:stCondLst>
                            <p:childTnLst>
                              <p:par>
                                <p:cTn id="55" presetClass="entr" nodeType="afterEffect" presetSubtype="10" presetID="1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5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5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950"/>
                            </p:stCondLst>
                            <p:childTnLst>
                              <p:par>
                                <p:cTn id="60" presetClass="entr" nodeType="afterEffect" presetSubtype="10" presetID="1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5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5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100"/>
                            </p:stCondLst>
                            <p:childTnLst>
                              <p:par>
                                <p:cTn id="65" presetClass="entr" nodeType="afterEffect" presetSubtype="8" presetID="2" grpId="1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350"/>
                            </p:stCondLst>
                            <p:childTnLst>
                              <p:par>
                                <p:cTn id="70" presetClass="entr" nodeType="afterEffect" presetSubtype="10" presetID="1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5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5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Class="entr" nodeType="afterEffect" presetSubtype="10" presetID="1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650"/>
                            </p:stCondLst>
                            <p:childTnLst>
                              <p:par>
                                <p:cTn id="80" presetClass="entr" nodeType="afterEffect" presetSubtype="10" presetID="1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5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5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800"/>
                            </p:stCondLst>
                            <p:childTnLst>
                              <p:par>
                                <p:cTn id="85" presetClass="entr" nodeType="afterEffect" presetSubtype="8" presetID="2" grpId="1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50"/>
                            </p:stCondLst>
                            <p:childTnLst>
                              <p:par>
                                <p:cTn id="90" presetClass="entr" nodeType="afterEffect" presetSubtype="10" presetID="1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200"/>
                            </p:stCondLst>
                            <p:childTnLst>
                              <p:par>
                                <p:cTn id="95" presetClass="entr" nodeType="afterEffect" presetSubtype="10" presetID="1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350"/>
                            </p:stCondLst>
                            <p:childTnLst>
                              <p:par>
                                <p:cTn id="100" presetClass="entr" nodeType="afterEffect" presetSubtype="10" presetID="1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5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5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500"/>
                            </p:stCondLst>
                            <p:childTnLst>
                              <p:par>
                                <p:cTn id="105" presetClass="entr" nodeType="afterEffect" presetSubtype="8" presetID="2" grpId="2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750"/>
                            </p:stCondLst>
                            <p:childTnLst>
                              <p:par>
                                <p:cTn id="110" presetClass="entr" nodeType="afterEffect" presetSubtype="10" presetID="1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900"/>
                            </p:stCondLst>
                            <p:childTnLst>
                              <p:par>
                                <p:cTn id="115" presetClass="entr" nodeType="afterEffect" presetSubtype="10" presetID="1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5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5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050"/>
                            </p:stCondLst>
                            <p:childTnLst>
                              <p:par>
                                <p:cTn id="120" presetClass="entr" nodeType="afterEffect" presetSubtype="10" presetID="1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5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5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200"/>
                            </p:stCondLst>
                            <p:childTnLst>
                              <p:par>
                                <p:cTn id="125" presetClass="entr" nodeType="afterEffect" presetSubtype="8" presetID="2" grpId="2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450"/>
                            </p:stCondLst>
                            <p:childTnLst>
                              <p:par>
                                <p:cTn id="130" presetClass="entr" nodeType="afterEffect" presetSubtype="10" presetID="1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5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5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600"/>
                            </p:stCondLst>
                            <p:childTnLst>
                              <p:par>
                                <p:cTn id="135" presetClass="entr" nodeType="afterEffect" presetSubtype="10" presetID="1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5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5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9" grpId="17"/>
      <p:bldP build="whole" bldLvl="1" animBg="1" rev="0" advAuto="0" spid="308" grpId="3"/>
      <p:bldP build="whole" bldLvl="1" animBg="1" rev="0" advAuto="0" spid="318" grpId="16"/>
      <p:bldP build="whole" bldLvl="1" animBg="1" rev="0" advAuto="0" spid="322" grpId="22"/>
      <p:bldP build="whole" bldLvl="1" animBg="1" rev="0" advAuto="0" spid="310" grpId="6"/>
      <p:bldP build="whole" bldLvl="1" animBg="1" rev="0" advAuto="0" spid="307" grpId="2"/>
      <p:bldP build="whole" bldLvl="1" animBg="1" rev="0" advAuto="0" spid="320" grpId="19"/>
      <p:bldP build="whole" bldLvl="1" animBg="1" rev="0" advAuto="0" spid="311" grpId="7"/>
      <p:bldP build="whole" bldLvl="1" animBg="1" rev="0" advAuto="0" spid="314" grpId="11"/>
      <p:bldP build="whole" bldLvl="1" animBg="1" rev="0" advAuto="0" spid="317" grpId="15"/>
      <p:bldP build="whole" bldLvl="1" animBg="1" rev="0" advAuto="0" spid="319" grpId="18"/>
      <p:bldP build="whole" bldLvl="1" animBg="1" rev="0" advAuto="0" spid="309" grpId="4"/>
      <p:bldP build="whole" bldLvl="1" animBg="1" rev="0" advAuto="0" spid="326" grpId="5"/>
      <p:bldP build="whole" bldLvl="1" animBg="1" rev="0" advAuto="0" spid="313" grpId="10"/>
      <p:bldP build="whole" bldLvl="1" animBg="1" rev="0" advAuto="0" spid="327" grpId="9"/>
      <p:bldP build="whole" bldLvl="1" animBg="1" rev="0" advAuto="0" spid="324" grpId="24"/>
      <p:bldP build="whole" bldLvl="1" animBg="1" rev="0" advAuto="0" spid="328" grpId="13"/>
      <p:bldP build="whole" bldLvl="1" animBg="1" rev="0" advAuto="0" spid="321" grpId="20"/>
      <p:bldP build="whole" bldLvl="1" animBg="1" rev="0" advAuto="0" spid="333" grpId="25"/>
      <p:bldP build="whole" bldLvl="1" animBg="1" rev="0" advAuto="0" spid="316" grpId="14"/>
      <p:bldP build="whole" bldLvl="1" animBg="1" rev="0" advAuto="0" spid="325" grpId="1"/>
      <p:bldP build="whole" bldLvl="1" animBg="1" rev="0" advAuto="0" spid="323" grpId="23"/>
      <p:bldP build="whole" bldLvl="1" animBg="1" rev="0" advAuto="0" spid="331" grpId="26"/>
      <p:bldP build="whole" bldLvl="1" animBg="1" rev="0" advAuto="0" spid="315" grpId="12"/>
      <p:bldP build="whole" bldLvl="1" animBg="1" rev="0" advAuto="0" spid="330" grpId="21"/>
      <p:bldP build="whole" bldLvl="1" animBg="1" rev="0" advAuto="0" spid="332" grpId="27"/>
      <p:bldP build="whole" bldLvl="1" animBg="1" rev="0" advAuto="0" spid="312" grpId="8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第二波-表格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989" y="2386458"/>
            <a:ext cx="15038185" cy="644297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sp>
        <p:nvSpPr>
          <p:cNvPr id="338" name="Shape 338"/>
          <p:cNvSpPr/>
          <p:nvPr>
            <p:ph type="title"/>
          </p:nvPr>
        </p:nvSpPr>
        <p:spPr>
          <a:xfrm>
            <a:off x="355600" y="419100"/>
            <a:ext cx="12293600" cy="2438400"/>
          </a:xfrm>
          <a:prstGeom prst="rect">
            <a:avLst/>
          </a:prstGeom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  <p:txBody>
          <a:bodyPr/>
          <a:lstStyle/>
          <a:p>
            <a:pPr/>
            <a:r>
              <a:t>階段二：文章選擇結果</a:t>
            </a:r>
          </a:p>
        </p:txBody>
      </p:sp>
      <p:sp>
        <p:nvSpPr>
          <p:cNvPr id="339" name="Shape 33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第二波-圖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115" y="802327"/>
            <a:ext cx="12666765" cy="829722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sp>
        <p:nvSpPr>
          <p:cNvPr id="342" name="Shape 342"/>
          <p:cNvSpPr/>
          <p:nvPr>
            <p:ph type="title"/>
          </p:nvPr>
        </p:nvSpPr>
        <p:spPr>
          <a:xfrm>
            <a:off x="355600" y="419100"/>
            <a:ext cx="12293600" cy="2438400"/>
          </a:xfrm>
          <a:prstGeom prst="rect">
            <a:avLst/>
          </a:prstGeom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  <p:txBody>
          <a:bodyPr/>
          <a:lstStyle/>
          <a:p>
            <a:pPr/>
            <a:r>
              <a:t>階段二：文章選擇結果</a:t>
            </a:r>
          </a:p>
        </p:txBody>
      </p:sp>
      <p:sp>
        <p:nvSpPr>
          <p:cNvPr id="343" name="Shape 34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dmeo.png"/>
          <p:cNvPicPr>
            <a:picLocks noChangeAspect="1"/>
          </p:cNvPicPr>
          <p:nvPr/>
        </p:nvPicPr>
        <p:blipFill>
          <a:blip r:embed="rId2">
            <a:extLst/>
          </a:blip>
          <a:srcRect l="0" t="0" r="4830" b="0"/>
          <a:stretch>
            <a:fillRect/>
          </a:stretch>
        </p:blipFill>
        <p:spPr>
          <a:xfrm>
            <a:off x="1641871" y="1413251"/>
            <a:ext cx="9720879" cy="792539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sp>
        <p:nvSpPr>
          <p:cNvPr id="346" name="Shape 346"/>
          <p:cNvSpPr/>
          <p:nvPr>
            <p:ph type="title"/>
          </p:nvPr>
        </p:nvSpPr>
        <p:spPr>
          <a:xfrm>
            <a:off x="355600" y="-443392"/>
            <a:ext cx="12293600" cy="2438401"/>
          </a:xfrm>
          <a:prstGeom prst="rect">
            <a:avLst/>
          </a:prstGeom>
        </p:spPr>
        <p:txBody>
          <a:bodyPr/>
          <a:lstStyle/>
          <a:p>
            <a:pPr/>
            <a:r>
              <a:t>使用者</a:t>
            </a:r>
          </a:p>
        </p:txBody>
      </p:sp>
      <p:sp>
        <p:nvSpPr>
          <p:cNvPr id="347" name="Shape 34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驗證結果：推薦正確率</a:t>
            </a:r>
          </a:p>
        </p:txBody>
      </p:sp>
      <p:pic>
        <p:nvPicPr>
          <p:cNvPr id="350" name="image.png"/>
          <p:cNvPicPr>
            <a:picLocks noChangeAspect="1"/>
          </p:cNvPicPr>
          <p:nvPr/>
        </p:nvPicPr>
        <p:blipFill>
          <a:blip r:embed="rId2">
            <a:extLst/>
          </a:blip>
          <a:srcRect l="2250" t="2152" r="7331" b="2152"/>
          <a:stretch>
            <a:fillRect/>
          </a:stretch>
        </p:blipFill>
        <p:spPr>
          <a:xfrm>
            <a:off x="953095" y="2498725"/>
            <a:ext cx="11098431" cy="676288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sp>
        <p:nvSpPr>
          <p:cNvPr id="351" name="Shape 351"/>
          <p:cNvSpPr/>
          <p:nvPr/>
        </p:nvSpPr>
        <p:spPr>
          <a:xfrm>
            <a:off x="8719130" y="2020340"/>
            <a:ext cx="165595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CC1C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▇ 推薦錯誤</a:t>
            </a:r>
          </a:p>
        </p:txBody>
      </p:sp>
      <p:sp>
        <p:nvSpPr>
          <p:cNvPr id="352" name="Shape 352"/>
          <p:cNvSpPr/>
          <p:nvPr/>
        </p:nvSpPr>
        <p:spPr>
          <a:xfrm>
            <a:off x="10403074" y="2020340"/>
            <a:ext cx="165595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37761C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▇ 推薦正確</a:t>
            </a:r>
          </a:p>
        </p:txBody>
      </p:sp>
      <p:sp>
        <p:nvSpPr>
          <p:cNvPr id="353" name="Shape 35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4" name="Shape 354"/>
          <p:cNvSpPr/>
          <p:nvPr/>
        </p:nvSpPr>
        <p:spPr>
          <a:xfrm>
            <a:off x="11877206" y="9137649"/>
            <a:ext cx="115706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13/20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image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9474" y="2538628"/>
            <a:ext cx="6125852" cy="612585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sp>
        <p:nvSpPr>
          <p:cNvPr id="357" name="Shape 3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驗證結果：推薦正確率</a:t>
            </a:r>
          </a:p>
        </p:txBody>
      </p:sp>
      <p:sp>
        <p:nvSpPr>
          <p:cNvPr id="358" name="Shape 358"/>
          <p:cNvSpPr/>
          <p:nvPr/>
        </p:nvSpPr>
        <p:spPr>
          <a:xfrm>
            <a:off x="2333517" y="7778869"/>
            <a:ext cx="13638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300">
                <a:solidFill>
                  <a:srgbClr val="CC1C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推薦錯誤</a:t>
            </a:r>
          </a:p>
          <a:p>
            <a:pPr>
              <a:defRPr sz="2300">
                <a:solidFill>
                  <a:srgbClr val="CC1C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53.9%</a:t>
            </a:r>
          </a:p>
        </p:txBody>
      </p:sp>
      <p:sp>
        <p:nvSpPr>
          <p:cNvPr id="359" name="Shape 359"/>
          <p:cNvSpPr/>
          <p:nvPr/>
        </p:nvSpPr>
        <p:spPr>
          <a:xfrm>
            <a:off x="9402926" y="2948160"/>
            <a:ext cx="14450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300">
                <a:solidFill>
                  <a:srgbClr val="37761C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推薦正確 </a:t>
            </a:r>
          </a:p>
          <a:p>
            <a:pPr>
              <a:defRPr sz="2300">
                <a:solidFill>
                  <a:srgbClr val="37761C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46.1 %</a:t>
            </a:r>
          </a:p>
        </p:txBody>
      </p:sp>
      <p:sp>
        <p:nvSpPr>
          <p:cNvPr id="360" name="Shape 36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指導老師</a:t>
            </a:r>
          </a:p>
        </p:txBody>
      </p:sp>
      <p:sp>
        <p:nvSpPr>
          <p:cNvPr id="132" name="Shape 132"/>
          <p:cNvSpPr/>
          <p:nvPr>
            <p:ph type="body" idx="1"/>
          </p:nvPr>
        </p:nvSpPr>
        <p:spPr>
          <a:xfrm>
            <a:off x="355600" y="2819400"/>
            <a:ext cx="12293600" cy="62992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" name="Shape 133"/>
          <p:cNvSpPr/>
          <p:nvPr>
            <p:ph type="sldNum" sz="quarter" idx="2"/>
          </p:nvPr>
        </p:nvSpPr>
        <p:spPr>
          <a:xfrm>
            <a:off x="6381749" y="9271000"/>
            <a:ext cx="228601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各種預料外的狀況</a:t>
            </a:r>
          </a:p>
        </p:txBody>
      </p:sp>
      <p:sp>
        <p:nvSpPr>
          <p:cNvPr id="363" name="Shape 36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不同階段的食譜差異相當大</a:t>
            </a:r>
          </a:p>
        </p:txBody>
      </p:sp>
      <p:sp>
        <p:nvSpPr>
          <p:cNvPr id="366" name="Shape 366"/>
          <p:cNvSpPr/>
          <p:nvPr/>
        </p:nvSpPr>
        <p:spPr>
          <a:xfrm>
            <a:off x="6906837" y="2331518"/>
            <a:ext cx="4940350" cy="140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第二階段</a:t>
            </a:r>
          </a:p>
          <a:p>
            <a:pPr/>
            <a:r>
              <a:t>紐奧良香辣烤雞翅</a:t>
            </a:r>
          </a:p>
          <a:p>
            <a:pPr/>
            <a:r>
              <a:t>麻油雞飯</a:t>
            </a:r>
          </a:p>
          <a:p>
            <a:pPr/>
            <a:r>
              <a:t>幸運籤餅</a:t>
            </a:r>
          </a:p>
          <a:p>
            <a:pPr/>
            <a:r>
              <a:t>秋天養肺 蓮子香菇雞湯</a:t>
            </a:r>
          </a:p>
          <a:p>
            <a:pPr/>
            <a:r>
              <a:t>檸檬磅蛋糕</a:t>
            </a:r>
          </a:p>
          <a:p>
            <a:pPr/>
            <a:r>
              <a:t>麻醬拌小黃瓜肉片</a:t>
            </a:r>
          </a:p>
          <a:p>
            <a:pPr/>
            <a:r>
              <a:t>酸辣湯麵【五木拉麵】</a:t>
            </a:r>
          </a:p>
          <a:p>
            <a:pPr/>
            <a:r>
              <a:t>韓風炸雞</a:t>
            </a:r>
          </a:p>
          <a:p>
            <a:pPr/>
            <a:r>
              <a:t>冰心芋泥磚</a:t>
            </a:r>
          </a:p>
          <a:p>
            <a:pPr/>
            <a:r>
              <a:t>芒果免烤起司蛋糕</a:t>
            </a:r>
          </a:p>
          <a:p>
            <a:pPr/>
            <a:r>
              <a:t>金瓜米粉</a:t>
            </a:r>
          </a:p>
          <a:p>
            <a:pPr/>
            <a:r>
              <a:t>豆鼓苦瓜燒排骨</a:t>
            </a:r>
          </a:p>
          <a:p>
            <a:pPr/>
            <a:r>
              <a:t>菜圃四季豆</a:t>
            </a:r>
          </a:p>
          <a:p>
            <a:pPr/>
            <a:r>
              <a:t>清燉牛肉湯</a:t>
            </a:r>
          </a:p>
          <a:p>
            <a:pPr/>
            <a:r>
              <a:t>烏骨四物雞湯</a:t>
            </a:r>
          </a:p>
          <a:p>
            <a:pPr/>
            <a:r>
              <a:t>古早味雞蛋糕</a:t>
            </a:r>
          </a:p>
          <a:p>
            <a:pPr/>
            <a:r>
              <a:t>栗子蔥燒雞</a:t>
            </a:r>
          </a:p>
          <a:p>
            <a:pPr/>
            <a:r>
              <a:t>酥烤醬醃雞腿</a:t>
            </a:r>
          </a:p>
          <a:p>
            <a:pPr/>
            <a:r>
              <a:t>薑燒豬肉</a:t>
            </a:r>
          </a:p>
          <a:p>
            <a:pPr/>
            <a:r>
              <a:t>日式豬肉可樂餅</a:t>
            </a:r>
          </a:p>
          <a:p>
            <a:pPr/>
            <a:r>
              <a:t>鮭魚鮮菇番茄飯</a:t>
            </a:r>
          </a:p>
        </p:txBody>
      </p:sp>
      <p:sp>
        <p:nvSpPr>
          <p:cNvPr id="367" name="Shape 367"/>
          <p:cNvSpPr/>
          <p:nvPr/>
        </p:nvSpPr>
        <p:spPr>
          <a:xfrm>
            <a:off x="705420" y="2330569"/>
            <a:ext cx="6184926" cy="117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第一階段</a:t>
            </a:r>
          </a:p>
          <a:p>
            <a:pPr/>
            <a:r>
              <a:t>檸檬優格蛋糕（佐檸檬糖霜）</a:t>
            </a:r>
          </a:p>
          <a:p>
            <a:pPr/>
            <a:r>
              <a:t>輕乳酪蛋糕</a:t>
            </a:r>
          </a:p>
          <a:p>
            <a:pPr/>
            <a:r>
              <a:t>小西點~牛粒</a:t>
            </a:r>
          </a:p>
          <a:p>
            <a:pPr/>
            <a:r>
              <a:t>美式pancake</a:t>
            </a:r>
          </a:p>
          <a:p>
            <a:pPr/>
            <a:r>
              <a:t>法式土司三明治</a:t>
            </a:r>
          </a:p>
          <a:p>
            <a:pPr/>
            <a:r>
              <a:t>【無水紅燒牛腩】</a:t>
            </a:r>
          </a:p>
          <a:p>
            <a:pPr/>
            <a:r>
              <a:t>法式火腿蛋餅</a:t>
            </a:r>
          </a:p>
          <a:p>
            <a:pPr/>
            <a:r>
              <a:t>清蒸蒜頭雞</a:t>
            </a:r>
          </a:p>
          <a:p>
            <a:pPr/>
            <a:r>
              <a:t>【粉豬兒】醬燒五花肉</a:t>
            </a:r>
          </a:p>
          <a:p>
            <a:pPr/>
            <a:r>
              <a:t>日式炸雞</a:t>
            </a:r>
          </a:p>
          <a:p>
            <a:pPr/>
            <a:r>
              <a:t>頂上鮮（電鍋版）</a:t>
            </a:r>
          </a:p>
          <a:p>
            <a:pPr/>
            <a:r>
              <a:t>螞蟻上樹 【15分鐘家常菜】</a:t>
            </a:r>
          </a:p>
          <a:p>
            <a:pPr/>
            <a:r>
              <a:t>韓式涼拌黃豆芽</a:t>
            </a:r>
          </a:p>
          <a:p>
            <a:pPr/>
            <a:r>
              <a:t>韓式泡菜煎餅</a:t>
            </a:r>
          </a:p>
          <a:p>
            <a:pPr/>
            <a:r>
              <a:t>♥i fun心料理♥日式香菇炊飯</a:t>
            </a:r>
          </a:p>
          <a:p>
            <a:pPr/>
            <a:r>
              <a:t>芋仔餅</a:t>
            </a:r>
          </a:p>
          <a:p>
            <a:pPr/>
            <a:r>
              <a:t>芋頭餅</a:t>
            </a:r>
          </a:p>
        </p:txBody>
      </p:sp>
      <p:sp>
        <p:nvSpPr>
          <p:cNvPr id="368" name="Shape 36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不同階段的食譜差異相當大</a:t>
            </a:r>
          </a:p>
        </p:txBody>
      </p:sp>
      <p:graphicFrame>
        <p:nvGraphicFramePr>
          <p:cNvPr id="371" name="Table 371"/>
          <p:cNvGraphicFramePr/>
          <p:nvPr/>
        </p:nvGraphicFramePr>
        <p:xfrm>
          <a:off x="3293821" y="2577414"/>
          <a:ext cx="6417158" cy="62992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57325"/>
                <a:gridCol w="1638300"/>
                <a:gridCol w="1638300"/>
                <a:gridCol w="1683232"/>
              </a:tblGrid>
              <a:tr h="1049866">
                <a:tc>
                  <a:txBody>
                    <a:bodyPr/>
                    <a:lstStyle/>
                    <a:p>
                      <a:pPr>
                        <a:defRPr sz="30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第一階段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第二階段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差值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49866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甜點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CC1C01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49866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配菜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37761C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49866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主食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CC1C01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49866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湯品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CC1C01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49866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早點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CC1C01"/>
                          </a:solidFill>
                          <a:latin typeface="Gill Sans SemiBold"/>
                          <a:ea typeface="Gill Sans SemiBold"/>
                          <a:cs typeface="Gill Sans SemiBold"/>
                          <a:sym typeface="Gill Sans SemiBold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372" name="Shape 37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錯誤的追蹤關係</a:t>
            </a:r>
          </a:p>
        </p:txBody>
      </p:sp>
      <p:sp>
        <p:nvSpPr>
          <p:cNvPr id="375" name="Shape 375"/>
          <p:cNvSpPr/>
          <p:nvPr/>
        </p:nvSpPr>
        <p:spPr>
          <a:xfrm>
            <a:off x="7044546" y="3268895"/>
            <a:ext cx="5208772" cy="35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/>
            </a:pPr>
            <a:r>
              <a:t>[女學生訪談]</a:t>
            </a:r>
          </a:p>
          <a:p>
            <a:pPr>
              <a:defRPr sz="2800"/>
            </a:pPr>
          </a:p>
          <a:p>
            <a:pPr>
              <a:defRPr sz="2800"/>
            </a:pPr>
            <a:r>
              <a:t>餐點方面，我喜歡追求新鮮感，對於台灣料理已經有些厭倦了...。平時就很嚮往吃到不同國家的食物，最好可以嫁給外國人拉哈哈哈哈</a:t>
            </a:r>
          </a:p>
        </p:txBody>
      </p:sp>
      <p:sp>
        <p:nvSpPr>
          <p:cNvPr id="376" name="Shape 376"/>
          <p:cNvSpPr/>
          <p:nvPr/>
        </p:nvSpPr>
        <p:spPr>
          <a:xfrm>
            <a:off x="792869" y="3256195"/>
            <a:ext cx="5505456" cy="35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/>
            </a:pPr>
            <a:r>
              <a:t>[領頭羊- J ]</a:t>
            </a:r>
          </a:p>
          <a:p>
            <a:pPr>
              <a:defRPr sz="2800"/>
            </a:pPr>
          </a:p>
          <a:p>
            <a:pPr>
              <a:defRPr sz="2800"/>
            </a:pPr>
            <a:r>
              <a:t>在午後可以享受下午茶時間，能夠邊品茶邊品嘗甜點，茶品部分選擇一杯香濃的咖啡、甜點部分當然選擇西式蛋糕，這種享受生活的時光，能夠大家一同分享。</a:t>
            </a:r>
          </a:p>
        </p:txBody>
      </p:sp>
      <p:sp>
        <p:nvSpPr>
          <p:cNvPr id="377" name="Shape 377"/>
          <p:cNvSpPr/>
          <p:nvPr/>
        </p:nvSpPr>
        <p:spPr>
          <a:xfrm>
            <a:off x="3473450" y="7970055"/>
            <a:ext cx="6057901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cap="all" sz="3900">
                <a:solidFill>
                  <a:srgbClr val="000000"/>
                </a:solidFill>
              </a:defRPr>
            </a:lvl1pPr>
          </a:lstStyle>
          <a:p>
            <a:pPr/>
            <a:r>
              <a:t>篩選邏輯不同卻有相同結果</a:t>
            </a:r>
          </a:p>
        </p:txBody>
      </p:sp>
      <p:sp>
        <p:nvSpPr>
          <p:cNvPr id="378" name="Shape 37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建立關係圖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696" y="2186329"/>
            <a:ext cx="11694008" cy="7336742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使用者不追蹤領頭羊</a:t>
            </a:r>
          </a:p>
        </p:txBody>
      </p:sp>
      <p:pic>
        <p:nvPicPr>
          <p:cNvPr id="382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2012" y="3543648"/>
            <a:ext cx="1006616" cy="1006616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383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4250" y="2956248"/>
            <a:ext cx="1006616" cy="1006616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384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07738" y="2616057"/>
            <a:ext cx="1006616" cy="1006616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385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36393" y="8254148"/>
            <a:ext cx="1006616" cy="1006616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386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30880" y="7343566"/>
            <a:ext cx="1006616" cy="1006616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387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68462" y="7938899"/>
            <a:ext cx="1006616" cy="1006616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388" name="Shape 38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7" grpId="5"/>
      <p:bldP build="whole" bldLvl="1" animBg="1" rev="0" advAuto="0" spid="384" grpId="1"/>
      <p:bldP build="whole" bldLvl="1" animBg="1" rev="0" advAuto="0" spid="385" grpId="6"/>
      <p:bldP build="whole" bldLvl="1" animBg="1" rev="0" advAuto="0" spid="382" grpId="3"/>
      <p:bldP build="whole" bldLvl="1" animBg="1" rev="0" advAuto="0" spid="383" grpId="2"/>
      <p:bldP build="whole" bldLvl="1" animBg="1" rev="0" advAuto="0" spid="386" grpId="4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技術簡介</a:t>
            </a:r>
          </a:p>
        </p:txBody>
      </p:sp>
      <p:sp>
        <p:nvSpPr>
          <p:cNvPr id="391" name="Shape 391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Technique</a:t>
            </a:r>
          </a:p>
        </p:txBody>
      </p:sp>
      <p:sp>
        <p:nvSpPr>
          <p:cNvPr id="392" name="Shape 39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系統架構</a:t>
            </a:r>
          </a:p>
        </p:txBody>
      </p:sp>
      <p:sp>
        <p:nvSpPr>
          <p:cNvPr id="395" name="Shape 3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6" name="Shape 39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Material design </a:t>
            </a:r>
          </a:p>
        </p:txBody>
      </p:sp>
      <p:sp>
        <p:nvSpPr>
          <p:cNvPr id="399" name="Shape 3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0" name="Shape 40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React.js</a:t>
            </a:r>
          </a:p>
        </p:txBody>
      </p:sp>
      <p:sp>
        <p:nvSpPr>
          <p:cNvPr id="403" name="Shape 4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4" name="Shape 40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React components</a:t>
            </a:r>
          </a:p>
        </p:txBody>
      </p:sp>
      <p:sp>
        <p:nvSpPr>
          <p:cNvPr id="407" name="Shape 40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8" name="Shape 40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團隊介紹</a:t>
            </a:r>
          </a:p>
        </p:txBody>
      </p:sp>
      <p:sp>
        <p:nvSpPr>
          <p:cNvPr id="136" name="Shape 136"/>
          <p:cNvSpPr/>
          <p:nvPr>
            <p:ph type="body" idx="1"/>
          </p:nvPr>
        </p:nvSpPr>
        <p:spPr>
          <a:xfrm>
            <a:off x="355600" y="2527300"/>
            <a:ext cx="12293600" cy="6299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  <a:defRPr sz="69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 lvl="1" marL="0" indent="228600">
              <a:buSzTx/>
              <a:buNone/>
            </a:pPr>
          </a:p>
          <a:p>
            <a:pPr lvl="1" marL="0" indent="228600">
              <a:buSzTx/>
              <a:buNone/>
            </a:pPr>
            <a:r>
              <a:t>  </a:t>
            </a:r>
            <a:r>
              <a:rPr>
                <a:solidFill>
                  <a:srgbClr val="1D1453"/>
                </a:solidFill>
              </a:rPr>
              <a:t>陳柏安        雷尚樺         洪于雅         陳思璇</a:t>
            </a:r>
            <a:br/>
            <a:r>
              <a:t>  Andrew           Ray             Doro           Hsuan</a:t>
            </a:r>
          </a:p>
        </p:txBody>
      </p:sp>
      <p:pic>
        <p:nvPicPr>
          <p:cNvPr id="137" name="Andrew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404" y="3416300"/>
            <a:ext cx="2921001" cy="292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Dor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25398" y="3416300"/>
            <a:ext cx="2921001" cy="292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Hsuan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92396" y="3416300"/>
            <a:ext cx="2921001" cy="292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Ray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58401" y="3416300"/>
            <a:ext cx="2921001" cy="2921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>
            <p:ph type="sldNum" sz="quarter" idx="2"/>
          </p:nvPr>
        </p:nvSpPr>
        <p:spPr>
          <a:xfrm>
            <a:off x="6381749" y="9271000"/>
            <a:ext cx="228601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React.js / Flux</a:t>
            </a:r>
          </a:p>
        </p:txBody>
      </p:sp>
      <p:sp>
        <p:nvSpPr>
          <p:cNvPr id="411" name="Shape 4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2" name="Shape 41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NOde.js</a:t>
            </a:r>
          </a:p>
        </p:txBody>
      </p:sp>
      <p:sp>
        <p:nvSpPr>
          <p:cNvPr id="415" name="Shape 415"/>
          <p:cNvSpPr/>
          <p:nvPr>
            <p:ph type="body" idx="1"/>
          </p:nvPr>
        </p:nvSpPr>
        <p:spPr>
          <a:xfrm>
            <a:off x="423638" y="2458347"/>
            <a:ext cx="12293601" cy="62992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6" name="Shape 41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javascript 全端開發</a:t>
            </a:r>
          </a:p>
        </p:txBody>
      </p:sp>
      <p:sp>
        <p:nvSpPr>
          <p:cNvPr id="419" name="Shape 4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0" name="Shape 42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javascript</a:t>
            </a:r>
          </a:p>
        </p:txBody>
      </p:sp>
      <p:sp>
        <p:nvSpPr>
          <p:cNvPr id="423" name="Shape 4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4" name="Shape 42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Promise / callback</a:t>
            </a:r>
          </a:p>
        </p:txBody>
      </p:sp>
      <p:sp>
        <p:nvSpPr>
          <p:cNvPr id="427" name="Shape 4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8" name="Shape 42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團隊開發</a:t>
            </a:r>
          </a:p>
        </p:txBody>
      </p:sp>
      <p:sp>
        <p:nvSpPr>
          <p:cNvPr id="431" name="Shape 431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Team Work</a:t>
            </a:r>
          </a:p>
        </p:txBody>
      </p:sp>
      <p:sp>
        <p:nvSpPr>
          <p:cNvPr id="432" name="Shape 43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開發環境</a:t>
            </a:r>
          </a:p>
        </p:txBody>
      </p:sp>
      <p:sp>
        <p:nvSpPr>
          <p:cNvPr id="435" name="Shape 4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6" name="Shape 43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版本控管</a:t>
            </a:r>
          </a:p>
        </p:txBody>
      </p:sp>
      <p:sp>
        <p:nvSpPr>
          <p:cNvPr id="439" name="Shape 4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0" name="Shape 44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文件</a:t>
            </a:r>
          </a:p>
        </p:txBody>
      </p:sp>
      <p:sp>
        <p:nvSpPr>
          <p:cNvPr id="443" name="Shape 4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4" name="Shape 44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測試</a:t>
            </a:r>
          </a:p>
        </p:txBody>
      </p:sp>
      <p:sp>
        <p:nvSpPr>
          <p:cNvPr id="447" name="Shape 4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8" name="Shape 44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團隊介紹</a:t>
            </a:r>
          </a:p>
        </p:txBody>
      </p:sp>
      <p:sp>
        <p:nvSpPr>
          <p:cNvPr id="144" name="Shape 1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Shape 145"/>
          <p:cNvSpPr/>
          <p:nvPr>
            <p:ph type="sldNum" sz="quarter" idx="2"/>
          </p:nvPr>
        </p:nvSpPr>
        <p:spPr>
          <a:xfrm>
            <a:off x="6381749" y="9271000"/>
            <a:ext cx="228601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輔助工具</a:t>
            </a:r>
          </a:p>
        </p:txBody>
      </p:sp>
      <p:sp>
        <p:nvSpPr>
          <p:cNvPr id="451" name="Shape 4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2" name="Shape 45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開發經驗</a:t>
            </a:r>
          </a:p>
        </p:txBody>
      </p:sp>
      <p:sp>
        <p:nvSpPr>
          <p:cNvPr id="455" name="Shape 455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experience</a:t>
            </a:r>
          </a:p>
        </p:txBody>
      </p:sp>
      <p:sp>
        <p:nvSpPr>
          <p:cNvPr id="456" name="Shape 45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開發過程中犯過不少錯</a:t>
            </a:r>
          </a:p>
        </p:txBody>
      </p:sp>
      <p:sp>
        <p:nvSpPr>
          <p:cNvPr id="459" name="Shape 459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付出了許多昂貴的代價...</a:t>
            </a:r>
          </a:p>
        </p:txBody>
      </p:sp>
      <p:sp>
        <p:nvSpPr>
          <p:cNvPr id="460" name="Shape 46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React.js</a:t>
            </a:r>
          </a:p>
        </p:txBody>
      </p:sp>
      <p:sp>
        <p:nvSpPr>
          <p:cNvPr id="463" name="Shape 4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4" name="Shape 46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Material-ui</a:t>
            </a:r>
          </a:p>
        </p:txBody>
      </p:sp>
      <p:sp>
        <p:nvSpPr>
          <p:cNvPr id="467" name="Shape 4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8" name="Shape 46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API 文件</a:t>
            </a:r>
          </a:p>
        </p:txBody>
      </p:sp>
      <p:sp>
        <p:nvSpPr>
          <p:cNvPr id="471" name="Shape 4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2" name="Shape 47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END</a:t>
            </a:r>
          </a:p>
        </p:txBody>
      </p:sp>
      <p:sp>
        <p:nvSpPr>
          <p:cNvPr id="475" name="Shape 475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6" name="Shape 47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簡介</a:t>
            </a:r>
          </a:p>
        </p:txBody>
      </p:sp>
      <p:sp>
        <p:nvSpPr>
          <p:cNvPr id="148" name="Shape 148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49" name="Shape 149"/>
          <p:cNvSpPr/>
          <p:nvPr>
            <p:ph type="sldNum" sz="quarter" idx="2"/>
          </p:nvPr>
        </p:nvSpPr>
        <p:spPr>
          <a:xfrm>
            <a:off x="6381749" y="9271000"/>
            <a:ext cx="228601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核心理念</a:t>
            </a:r>
          </a:p>
        </p:txBody>
      </p:sp>
      <p:sp>
        <p:nvSpPr>
          <p:cNvPr id="152" name="Shape 152"/>
          <p:cNvSpPr/>
          <p:nvPr>
            <p:ph type="sldNum" sz="quarter" idx="2"/>
          </p:nvPr>
        </p:nvSpPr>
        <p:spPr>
          <a:xfrm>
            <a:off x="6381749" y="9271000"/>
            <a:ext cx="228601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3" name="Shape 153"/>
          <p:cNvSpPr/>
          <p:nvPr>
            <p:ph type="body" idx="1"/>
          </p:nvPr>
        </p:nvSpPr>
        <p:spPr>
          <a:xfrm>
            <a:off x="355600" y="2730500"/>
            <a:ext cx="12293600" cy="5541738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:r>
              <a:t>……</a:t>
            </a:r>
          </a:p>
          <a:p>
            <a:pPr marL="0" indent="0" algn="ctr">
              <a:buSzTx/>
              <a:buNone/>
              <a:defRPr sz="2400"/>
            </a:pPr>
            <a:r>
              <a:t>….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基本架構圖</a:t>
            </a:r>
          </a:p>
        </p:txBody>
      </p:sp>
      <p:sp>
        <p:nvSpPr>
          <p:cNvPr id="156" name="Shape 1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Shape 157"/>
          <p:cNvSpPr/>
          <p:nvPr>
            <p:ph type="sldNum" sz="quarter" idx="2"/>
          </p:nvPr>
        </p:nvSpPr>
        <p:spPr>
          <a:xfrm>
            <a:off x="6381749" y="9271000"/>
            <a:ext cx="228601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